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72" r:id="rId4"/>
    <p:sldId id="264" r:id="rId5"/>
    <p:sldId id="259" r:id="rId6"/>
    <p:sldId id="271" r:id="rId7"/>
    <p:sldId id="274" r:id="rId8"/>
    <p:sldId id="262" r:id="rId9"/>
    <p:sldId id="260" r:id="rId10"/>
    <p:sldId id="265" r:id="rId11"/>
    <p:sldId id="267" r:id="rId12"/>
    <p:sldId id="286" r:id="rId13"/>
    <p:sldId id="268" r:id="rId14"/>
    <p:sldId id="270" r:id="rId15"/>
    <p:sldId id="276" r:id="rId16"/>
    <p:sldId id="275" r:id="rId17"/>
    <p:sldId id="277" r:id="rId18"/>
    <p:sldId id="279" r:id="rId19"/>
    <p:sldId id="269" r:id="rId20"/>
    <p:sldId id="282" r:id="rId21"/>
    <p:sldId id="281" r:id="rId22"/>
    <p:sldId id="280" r:id="rId23"/>
    <p:sldId id="278" r:id="rId24"/>
    <p:sldId id="283" r:id="rId25"/>
    <p:sldId id="284" r:id="rId26"/>
    <p:sldId id="285" r:id="rId27"/>
    <p:sldId id="25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0"/>
    <p:restoredTop sz="96327"/>
  </p:normalViewPr>
  <p:slideViewPr>
    <p:cSldViewPr snapToGrid="0">
      <p:cViewPr varScale="1">
        <p:scale>
          <a:sx n="91" d="100"/>
          <a:sy n="91" d="100"/>
        </p:scale>
        <p:origin x="216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F718-A2F9-9B45-BF7C-9CF6B2CD34AD}" type="datetimeFigureOut">
              <a:rPr lang="en-US" smtClean="0"/>
              <a:t>8/6/23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DDA83-CD11-7B4D-8A1C-2F716474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9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10C7-12FB-A66B-A70F-88816A46E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3A4F8-6888-89F0-B40A-063D404D9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33F0D-C602-ECE5-26B7-59FECBB82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C365-2346-274F-BFB5-BEEEDC0ED03A}" type="datetime1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28720-3E53-9B3F-C88C-46706DF67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CD927-AD52-D141-156D-3AB194C2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5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FFAAF-9FF3-D237-31FD-9FF49B002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031159-6652-872C-04CD-08C7E1F5E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BF44F-4BDB-6452-1DC4-B0FF5C92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58A38-9780-8A41-8C5C-3657D57D7BBC}" type="datetime1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70BA0-AC3A-C264-B887-E655C5D3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EE1F0-27A2-2056-7427-53EFE811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8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C9FCF6-8B13-A93D-1BCC-6946964B6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223621-1F17-CCDD-D74A-15D528861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AD1DB-DF7C-082F-E566-784BC14A7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433F-3D29-AE49-82A7-18B069A09039}" type="datetime1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CFF00-A772-5ABF-8FE5-FED019301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72B6E-579B-C6E7-9B41-2E6DA47D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50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DDFE9-914B-2A6B-9A77-DD87EDBE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C8CA4-09D8-F3E5-E5CB-93748F578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4CCD3-34DD-B1B2-B54D-EB25FE90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3374-0F33-084F-9373-170E1612F451}" type="datetime1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ECF4B-D272-9AE9-0CAC-6EC4BD3A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F2110-3712-AD2C-EFD6-8DA524EE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43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BA96-A796-258B-E339-379C55886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9D81-50C1-AFF8-E176-D88913BF7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6F6F0-DA04-1499-0CDE-54A6A6B06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9E269-C26D-AB43-8C26-EB4A9FD554ED}" type="datetime1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CB65D-5667-98C1-B763-95B851A9C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DAEBB-5779-5581-0B7F-1FAAF270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1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04987-72B2-BA48-D930-F71DA57F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1807C-7656-0656-F0DA-BAE3B0C3C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37E55-E114-8A80-4554-C4570092B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B9B9B-678F-65C1-BA20-9BD765465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B6AC3-3683-B949-837A-141E9BAC6B8F}" type="datetime1">
              <a:rPr lang="en-US" smtClean="0"/>
              <a:t>8/6/23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60986-D3D5-FFBB-6F04-9808C9425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37247-F7A9-4A3B-EAD2-F842CDC7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69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85ED-B490-4941-EA59-2122F59FD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F7438-01FF-6B4A-E414-3ED1AA5B4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E930B-427D-E1AE-18A0-031621595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CF232-4F50-BC6F-3AF0-33A244BFD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5B83F-E0BE-1AB8-21AD-F2DF667D9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D03E59-AE56-822D-4759-26F0AD5DB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32-2098-E04C-AE3A-E5875F7158ED}" type="datetime1">
              <a:rPr lang="en-US" smtClean="0"/>
              <a:t>8/6/23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B28098-9E0D-5C2B-B6CB-DFAF53F14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63AC58-A986-2C17-9383-AFBD407E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5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FBC4A-C1D5-E6E1-ACB3-A92631FA0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9D26F-D09C-EA04-36D4-695424ED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5892-BF0A-FB43-9E91-24122E0638C4}" type="datetime1">
              <a:rPr lang="en-US" smtClean="0"/>
              <a:t>8/6/23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1B445-DBE2-E0E0-AD50-5C08A6D9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B0765-E9A7-02C0-13ED-F76B4A7EC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0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513AD0-5B00-02E4-107E-BF4E284A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C662-6464-E94C-AFF1-9CF62D0F1CAB}" type="datetime1">
              <a:rPr lang="en-US" smtClean="0"/>
              <a:t>8/6/23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2B0731-2957-E614-4824-B510CC73D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6AC60-F620-963D-F6A6-8C7F953DF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29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17599-E26D-35BC-B349-086D1C75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739AA-2A44-D62A-A1EF-56F7EC6B8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B615F-1EED-5C01-04B9-A94A9F1EF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9A4E7-EEA5-995A-3D7C-52C043562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C0728-1610-8249-94F9-9394D11DF1FA}" type="datetime1">
              <a:rPr lang="en-US" smtClean="0"/>
              <a:t>8/6/23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0F915-2DB6-96B3-9962-BCA4AD864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129E9-C131-B527-53A1-2F21B43A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12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9A4B-A221-9226-5050-1815AA4F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30C883-C6A9-37BA-E95F-4F3FF770B0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3ED55-E520-F1AA-C6DE-D363AAF67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9DC02-F32A-DD08-5F98-C6CE3CDD3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FA0EB-FF62-954D-86D3-B83A64448D50}" type="datetime1">
              <a:rPr lang="en-US" smtClean="0"/>
              <a:t>8/6/23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8275A-C734-3AE2-8504-B790E267D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E0626-5241-4671-FBCA-326FCDAF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55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3E7A37-CD1D-C60C-785E-19BF919BA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0E6CC-44D5-07FF-7DBB-17F7600B9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43309-1F17-17F6-30DE-56E2AB464F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B0357-7C46-CC49-AE18-8D8D9EBC5438}" type="datetime1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4A250-FD03-8610-282C-27B55F00DB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D5224-B9B2-8109-BCEB-F92BA5946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6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arxiv.org/pdf/1701.04862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7-08-20-ga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7-08-20-ga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7-08-20-gan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701.07875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17/file/892c3b1c6dccd52936e27cbd0ff683d6-Paper.pdf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1.06434.pdf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812.04948.pdf" TargetMode="External"/><Relationship Id="rId4" Type="http://schemas.openxmlformats.org/officeDocument/2006/relationships/hyperlink" Target="https://towardsdatascience.com/explained-a-style-based-generator-architecture-for-gans-generating-and-tuning-realistic-6cb2be0f431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2.04948.pdf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Deep-Generative-Modeling-Jakub-Tomczak/dp/3030931579/ref=tmm_hrd_swatch_0?_encoding=UTF8&amp;qid=1691331958&amp;sr=1-1-spons" TargetMode="External"/><Relationship Id="rId3" Type="http://schemas.openxmlformats.org/officeDocument/2006/relationships/hyperlink" Target="https://www.coursera.org/specializations/generative-adversarial-networks-gans" TargetMode="External"/><Relationship Id="rId7" Type="http://schemas.openxmlformats.org/officeDocument/2006/relationships/hyperlink" Target="https://arxiv.org/pdf/1701.07875.pdf" TargetMode="External"/><Relationship Id="rId2" Type="http://schemas.openxmlformats.org/officeDocument/2006/relationships/hyperlink" Target="https://lilianweng.github.io/posts/2017-08-20-ga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411.1784.pdf" TargetMode="External"/><Relationship Id="rId5" Type="http://schemas.openxmlformats.org/officeDocument/2006/relationships/hyperlink" Target="https://arxiv.org/pdf/1406.2661.pdf" TargetMode="External"/><Relationship Id="rId4" Type="http://schemas.openxmlformats.org/officeDocument/2006/relationships/hyperlink" Target="https://deepgenerativemodels.github.io/syllabus.html" TargetMode="External"/><Relationship Id="rId9" Type="http://schemas.openxmlformats.org/officeDocument/2006/relationships/hyperlink" Target="https://probml.github.io/pml-book/book2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bml.github.io/pml-book/book2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bml.github.io/pml-book/book2.html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arxiv.org/pdf/1406.2661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6.2661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6AD9-1CA7-53E2-6191-AB82D84F80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10169-0B24-0AC4-859C-FCD7CBDEC8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Oualid</a:t>
            </a:r>
            <a:r>
              <a:rPr lang="en-US" dirty="0"/>
              <a:t> </a:t>
            </a:r>
            <a:r>
              <a:rPr lang="en-US" dirty="0" err="1"/>
              <a:t>Missaoui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71B2C-08D9-E6AE-B960-43719B4E3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22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EF5E7-F2BF-0B0E-FFCF-0EAC04870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105352"/>
            <a:ext cx="10515600" cy="819439"/>
          </a:xfrm>
        </p:spPr>
        <p:txBody>
          <a:bodyPr/>
          <a:lstStyle/>
          <a:p>
            <a:r>
              <a:rPr lang="en-US" dirty="0"/>
              <a:t>Problems in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F58C7-6BD7-8EE2-0195-B1FF68C5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1827"/>
            <a:ext cx="10515600" cy="5065136"/>
          </a:xfrm>
        </p:spPr>
        <p:txBody>
          <a:bodyPr>
            <a:normAutofit/>
          </a:bodyPr>
          <a:lstStyle/>
          <a:p>
            <a:r>
              <a:rPr lang="en-US" dirty="0"/>
              <a:t>Hard to achieve Nash equilibrium</a:t>
            </a:r>
          </a:p>
          <a:p>
            <a:endParaRPr lang="en-US" dirty="0"/>
          </a:p>
          <a:p>
            <a:r>
              <a:rPr lang="en-US" dirty="0"/>
              <a:t>Low dimensional supports </a:t>
            </a:r>
          </a:p>
          <a:p>
            <a:endParaRPr lang="en-US" dirty="0"/>
          </a:p>
          <a:p>
            <a:r>
              <a:rPr lang="en-US" dirty="0"/>
              <a:t>Vanishing gradient</a:t>
            </a:r>
          </a:p>
          <a:p>
            <a:endParaRPr lang="en-US" dirty="0"/>
          </a:p>
          <a:p>
            <a:r>
              <a:rPr lang="en-US" dirty="0"/>
              <a:t>Mode collapse </a:t>
            </a:r>
          </a:p>
          <a:p>
            <a:endParaRPr lang="en-US" dirty="0"/>
          </a:p>
          <a:p>
            <a:r>
              <a:rPr lang="en-US" dirty="0"/>
              <a:t>Lack of proper evaluation metric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8DA73-0A80-1C70-2B0A-6401CF8E8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61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9DB48-8E96-E3A9-2437-1BB9E3D4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55" y="167698"/>
            <a:ext cx="10515600" cy="798657"/>
          </a:xfrm>
        </p:spPr>
        <p:txBody>
          <a:bodyPr/>
          <a:lstStyle/>
          <a:p>
            <a:r>
              <a:rPr lang="en-US" dirty="0"/>
              <a:t>Mode collapse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D6D7-681B-74AA-546F-4835DC8D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555" y="966355"/>
            <a:ext cx="8739181" cy="3899766"/>
          </a:xfrm>
        </p:spPr>
        <p:txBody>
          <a:bodyPr>
            <a:normAutofit/>
          </a:bodyPr>
          <a:lstStyle/>
          <a:p>
            <a:r>
              <a:rPr lang="en-US" sz="1800" dirty="0"/>
              <a:t>During training, the generator may collapse to a setting where it always produces the same outputs</a:t>
            </a:r>
          </a:p>
          <a:p>
            <a:r>
              <a:rPr lang="en-US" sz="1800" dirty="0"/>
              <a:t>The generator still can be able to trick the discriminator , but it fails to represent the complex real-world data distribution and gets stuck in a small space with extremely low variety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49D6A-BC5D-495B-5318-D210543F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3C795E-11C0-DF9D-7FE3-CCD45E0AB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751" y="2882962"/>
            <a:ext cx="7772400" cy="325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95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EF22-B211-44EE-AC81-CE0ECA9F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BEDCB-2952-D44A-86C9-1353945DC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552C3-DB6C-E46A-9E30-52F38BA3A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7737B-F1AE-B8DA-08C5-F73A693B1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254" y="365125"/>
            <a:ext cx="4542692" cy="1778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FADC1B-1D36-8EBA-E2E9-B770B406C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254" y="2278095"/>
            <a:ext cx="4753708" cy="1856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ED7CF-2706-E497-4DAD-430022925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925" y="4153541"/>
            <a:ext cx="5316415" cy="2485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2E46E-696D-E522-E9C2-6CF08420E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51" y="351639"/>
            <a:ext cx="5157354" cy="1911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4CDC3A-7F4C-1423-6F2C-0AD4DCB1C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334" y="2262649"/>
            <a:ext cx="4867987" cy="1911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0FD7E2-A292-9B6E-F4B4-2CD9E6EA0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728" y="4268303"/>
            <a:ext cx="4700155" cy="217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4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1FEBB-0AA6-D30D-FC41-71E31DDB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85" y="33093"/>
            <a:ext cx="10515600" cy="777875"/>
          </a:xfrm>
        </p:spPr>
        <p:txBody>
          <a:bodyPr/>
          <a:lstStyle/>
          <a:p>
            <a:r>
              <a:rPr lang="en-US" dirty="0"/>
              <a:t>Vanishing gradient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98B80-FF34-AF52-AFF7-1C1B9FDCE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289" y="810968"/>
            <a:ext cx="5552209" cy="2264503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sz="1800" b="0" i="0" dirty="0">
                <a:solidFill>
                  <a:srgbClr val="1F1F1F"/>
                </a:solidFill>
                <a:effectLst/>
                <a:latin typeface="-apple-system"/>
              </a:rPr>
              <a:t>GAN faces a </a:t>
            </a:r>
            <a:r>
              <a:rPr lang="en-US" sz="1800" b="1" i="0" dirty="0">
                <a:solidFill>
                  <a:srgbClr val="1F1F1F"/>
                </a:solidFill>
                <a:effectLst/>
                <a:latin typeface="-apple-system"/>
              </a:rPr>
              <a:t>dilemma</a:t>
            </a:r>
            <a:r>
              <a:rPr lang="en-US" sz="1800" b="0" i="0" dirty="0">
                <a:solidFill>
                  <a:srgbClr val="1F1F1F"/>
                </a:solidFill>
                <a:effectLst/>
                <a:latin typeface="-apple-system"/>
              </a:rPr>
              <a:t>:</a:t>
            </a:r>
          </a:p>
          <a:p>
            <a:pPr lvl="1"/>
            <a:r>
              <a:rPr lang="en-US" sz="1600" b="0" i="0" dirty="0">
                <a:solidFill>
                  <a:srgbClr val="1F1F1F"/>
                </a:solidFill>
                <a:effectLst/>
                <a:latin typeface="-apple-system"/>
              </a:rPr>
              <a:t>If the discriminator behaves badly, the generator does not have accurate feedback and the loss function cannot represent the reality.</a:t>
            </a:r>
          </a:p>
          <a:p>
            <a:pPr lvl="1"/>
            <a:r>
              <a:rPr lang="en-US" sz="1600" b="0" i="0" dirty="0">
                <a:solidFill>
                  <a:srgbClr val="1F1F1F"/>
                </a:solidFill>
                <a:effectLst/>
                <a:latin typeface="-apple-system"/>
              </a:rPr>
              <a:t>If the discriminator does a great job, the gradient of the loss function drops down to close to zero and the learning becomes super slow or even jammed.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1F1F1F"/>
                </a:solidFill>
                <a:effectLst/>
                <a:latin typeface="-apple-system"/>
              </a:rPr>
              <a:t>This dilemma clearly is capable to make the GAN training very tough.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F295F-245D-F83C-6EEE-D64DFB53E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498" y="33093"/>
            <a:ext cx="6479502" cy="2378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DD55E-ADFF-2907-3ACD-F2FAEA361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37" y="3032462"/>
            <a:ext cx="4796497" cy="3323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07D25C-4E31-168B-BE08-E93DB1826704}"/>
              </a:ext>
            </a:extLst>
          </p:cNvPr>
          <p:cNvSpPr txBox="1"/>
          <p:nvPr/>
        </p:nvSpPr>
        <p:spPr>
          <a:xfrm>
            <a:off x="572321" y="6356350"/>
            <a:ext cx="5318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Martin </a:t>
            </a:r>
            <a:r>
              <a:rPr lang="en-US" sz="1200" dirty="0" err="1"/>
              <a:t>Arjovsky</a:t>
            </a:r>
            <a:r>
              <a:rPr lang="en-US" sz="1200" dirty="0"/>
              <a:t> et al, 2017, </a:t>
            </a:r>
            <a:r>
              <a:rPr lang="en-US" sz="1200" dirty="0">
                <a:hlinkClick r:id="rId4"/>
              </a:rPr>
              <a:t>Towards principled methods for training GANs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ABE3F-7083-1B45-339D-9E8D5AFA9C61}"/>
              </a:ext>
            </a:extLst>
          </p:cNvPr>
          <p:cNvSpPr txBox="1"/>
          <p:nvPr/>
        </p:nvSpPr>
        <p:spPr>
          <a:xfrm>
            <a:off x="6403493" y="2411168"/>
            <a:ext cx="2486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coursera</a:t>
            </a:r>
            <a:r>
              <a:rPr lang="en-US" sz="1200" dirty="0"/>
              <a:t> GANs specialization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685A0F-BA6A-9A10-C81D-1829B2A1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078EAA-D7B5-EEA6-A8C8-1CF9E1069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508" y="2814523"/>
            <a:ext cx="6005053" cy="31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48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22B6-95F4-B94F-7836-1E02C00D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7529"/>
            <a:ext cx="10515600" cy="774358"/>
          </a:xfrm>
        </p:spPr>
        <p:txBody>
          <a:bodyPr/>
          <a:lstStyle/>
          <a:p>
            <a:r>
              <a:rPr lang="en-US" dirty="0"/>
              <a:t>Wasserstein GAN – Intuition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CE35E-88AF-0210-224B-B8BBDC2BB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F70F5-AE27-310F-D433-133A38A0E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894-53C4-8FA8-C060-2B09A4264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85" y="891887"/>
            <a:ext cx="5591815" cy="3140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7E937-9320-1D4D-F0DB-AE445C9B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57" y="2828427"/>
            <a:ext cx="6133558" cy="34382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D606A2-7476-3173-8027-4B8AC2A94416}"/>
              </a:ext>
            </a:extLst>
          </p:cNvPr>
          <p:cNvSpPr txBox="1"/>
          <p:nvPr/>
        </p:nvSpPr>
        <p:spPr>
          <a:xfrm>
            <a:off x="1106201" y="6266657"/>
            <a:ext cx="2246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From GAN to WGAN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5436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93C4-C51A-8E49-5D14-4731019A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14" y="338858"/>
            <a:ext cx="5367130" cy="684357"/>
          </a:xfrm>
        </p:spPr>
        <p:txBody>
          <a:bodyPr>
            <a:normAutofit fontScale="90000"/>
          </a:bodyPr>
          <a:lstStyle/>
          <a:p>
            <a:r>
              <a:rPr lang="en-US" dirty="0"/>
              <a:t>Wasserstein distance </a:t>
            </a:r>
            <a:br>
              <a:rPr lang="en-US" dirty="0"/>
            </a:br>
            <a:r>
              <a:rPr lang="en-US" dirty="0"/>
              <a:t>Illustration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DE79D-E9FF-21AC-6574-068A165CA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EAB1D-D090-648B-867F-AEA756C9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B1701-D5D2-DFA2-640A-194C853B6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36713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81F3EE-B8EF-C714-0C00-1279598D5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31" y="2689433"/>
            <a:ext cx="5765439" cy="1479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2BEA67-F15D-CE1D-F128-18B8A2D35543}"/>
              </a:ext>
            </a:extLst>
          </p:cNvPr>
          <p:cNvSpPr txBox="1"/>
          <p:nvPr/>
        </p:nvSpPr>
        <p:spPr>
          <a:xfrm>
            <a:off x="728870" y="6356350"/>
            <a:ext cx="2246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From GAN to WGAN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8608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11347-6C57-F7D4-24E2-753F9365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56" y="209452"/>
            <a:ext cx="4584895" cy="2238326"/>
          </a:xfrm>
        </p:spPr>
        <p:txBody>
          <a:bodyPr>
            <a:normAutofit/>
          </a:bodyPr>
          <a:lstStyle/>
          <a:p>
            <a:r>
              <a:rPr lang="en-US" dirty="0"/>
              <a:t>WGAN – </a:t>
            </a:r>
            <a:br>
              <a:rPr lang="en-US" dirty="0"/>
            </a:br>
            <a:r>
              <a:rPr lang="en-US" dirty="0"/>
              <a:t>Wasserstein</a:t>
            </a:r>
            <a:br>
              <a:rPr lang="en-US" dirty="0"/>
            </a:br>
            <a:r>
              <a:rPr lang="en-US" dirty="0"/>
              <a:t> distance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C7226-1469-5419-EB44-6FD3F2C8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DDE80F-3443-5057-4317-F5FE0E789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351" y="561069"/>
            <a:ext cx="7725449" cy="5705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555543-A97E-721C-B9DF-C9D41D4698D5}"/>
              </a:ext>
            </a:extLst>
          </p:cNvPr>
          <p:cNvSpPr txBox="1"/>
          <p:nvPr/>
        </p:nvSpPr>
        <p:spPr>
          <a:xfrm>
            <a:off x="728870" y="6356350"/>
            <a:ext cx="2246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From GAN to WGAN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1389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B785-08DF-427B-7503-229100F3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6" y="265722"/>
            <a:ext cx="10515600" cy="830629"/>
          </a:xfrm>
        </p:spPr>
        <p:txBody>
          <a:bodyPr/>
          <a:lstStyle/>
          <a:p>
            <a:r>
              <a:rPr lang="en-US" dirty="0"/>
              <a:t>Wasserstein: from distance to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7A373-A66A-3C5D-BDFF-9DDF203F3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682C9-5D15-3307-017D-FF960BF5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8D69D-4DA6-CCB6-ECFA-88A311B9A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757" y="1275738"/>
            <a:ext cx="8157940" cy="2606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A32D2-360A-41FD-A4B4-4C3DF17C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4211675"/>
            <a:ext cx="8796768" cy="20549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33D799-694D-CF01-F951-F8C23B67C206}"/>
              </a:ext>
            </a:extLst>
          </p:cNvPr>
          <p:cNvSpPr txBox="1"/>
          <p:nvPr/>
        </p:nvSpPr>
        <p:spPr>
          <a:xfrm>
            <a:off x="728870" y="6356350"/>
            <a:ext cx="2246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From GAN to WGAN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26968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A4288-50A5-7970-EA70-F99D3716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18" y="136525"/>
            <a:ext cx="10515600" cy="767484"/>
          </a:xfrm>
        </p:spPr>
        <p:txBody>
          <a:bodyPr/>
          <a:lstStyle/>
          <a:p>
            <a:r>
              <a:rPr lang="en-US" dirty="0"/>
              <a:t>W-Loss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4D164-8852-EDE8-9721-2B8F16A43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123E5-10C1-FD93-9C1D-40453BF1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E2B49-D8D4-8C65-35BD-FF10755D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8" y="1428819"/>
            <a:ext cx="5195740" cy="2258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ABE0CD-99A4-1F26-3AD9-A418DD135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18" y="4136176"/>
            <a:ext cx="5195740" cy="1953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6A4F1-56D3-F053-D0EE-1A447D0AA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940" y="2445408"/>
            <a:ext cx="5766582" cy="2667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DA478-47B6-CA1B-EA7F-EC1069EC1D40}"/>
              </a:ext>
            </a:extLst>
          </p:cNvPr>
          <p:cNvSpPr txBox="1"/>
          <p:nvPr/>
        </p:nvSpPr>
        <p:spPr>
          <a:xfrm>
            <a:off x="3581401" y="6435269"/>
            <a:ext cx="2486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coursera</a:t>
            </a:r>
            <a:r>
              <a:rPr lang="en-US" sz="1200" dirty="0"/>
              <a:t> GANs specialization</a:t>
            </a:r>
          </a:p>
        </p:txBody>
      </p:sp>
    </p:spTree>
    <p:extLst>
      <p:ext uri="{BB962C8B-B14F-4D97-AF65-F5344CB8AC3E}">
        <p14:creationId xmlns:p14="http://schemas.microsoft.com/office/powerpoint/2010/main" val="1622435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679D-62F7-86BC-2C1B-6512CDCF1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4" y="209261"/>
            <a:ext cx="10515600" cy="777875"/>
          </a:xfrm>
        </p:spPr>
        <p:txBody>
          <a:bodyPr/>
          <a:lstStyle/>
          <a:p>
            <a:r>
              <a:rPr lang="en-US" dirty="0"/>
              <a:t>WGAN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A983B-BBF6-C391-734F-E91F0751A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10D7B-6316-8E6F-AA97-6D5171B0D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260" y="1026661"/>
            <a:ext cx="5536991" cy="3785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74A09-BF0E-34FC-3FF4-C2A77A0AA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5714"/>
            <a:ext cx="6305416" cy="3706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4DB9EF-882F-A9F4-C63F-B4ECD821F662}"/>
              </a:ext>
            </a:extLst>
          </p:cNvPr>
          <p:cNvSpPr txBox="1"/>
          <p:nvPr/>
        </p:nvSpPr>
        <p:spPr>
          <a:xfrm>
            <a:off x="3778429" y="6371740"/>
            <a:ext cx="3596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Martin </a:t>
            </a:r>
            <a:r>
              <a:rPr lang="en-US" sz="1200" dirty="0" err="1"/>
              <a:t>Arjovsky</a:t>
            </a:r>
            <a:r>
              <a:rPr lang="en-US" sz="1200" dirty="0"/>
              <a:t> et al, 2017, </a:t>
            </a:r>
            <a:r>
              <a:rPr lang="en-US" sz="1200" dirty="0">
                <a:hlinkClick r:id="rId4"/>
              </a:rPr>
              <a:t>Wasserstein GAN</a:t>
            </a:r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5B410-CB98-A4AB-FE99-676EE9571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94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CBBB-4623-02D4-62CA-A0F9C23A3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53" y="336825"/>
            <a:ext cx="10515600" cy="688423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AA810-14EB-3602-783D-01EE2850C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5754"/>
            <a:ext cx="10515600" cy="49812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GAN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dirty="0"/>
              <a:t>Theoretical Guarantees</a:t>
            </a:r>
          </a:p>
          <a:p>
            <a:pPr lvl="1"/>
            <a:r>
              <a:rPr lang="en-US" dirty="0"/>
              <a:t>Conditional GAN</a:t>
            </a:r>
          </a:p>
          <a:p>
            <a:pPr lvl="1"/>
            <a:r>
              <a:rPr lang="en-US" dirty="0"/>
              <a:t>Problems</a:t>
            </a:r>
          </a:p>
          <a:p>
            <a:r>
              <a:rPr lang="en-US" dirty="0"/>
              <a:t>WGAN</a:t>
            </a:r>
          </a:p>
          <a:p>
            <a:pPr lvl="1"/>
            <a:r>
              <a:rPr lang="en-US" dirty="0"/>
              <a:t>Weight Clipping </a:t>
            </a:r>
          </a:p>
          <a:p>
            <a:pPr lvl="1"/>
            <a:r>
              <a:rPr lang="en-US" dirty="0"/>
              <a:t>Gradient penalty</a:t>
            </a:r>
          </a:p>
          <a:p>
            <a:r>
              <a:rPr lang="en-US" dirty="0"/>
              <a:t>GAN variations</a:t>
            </a:r>
          </a:p>
          <a:p>
            <a:pPr lvl="1"/>
            <a:r>
              <a:rPr lang="en-US" dirty="0"/>
              <a:t>Style GAN</a:t>
            </a:r>
          </a:p>
          <a:p>
            <a:r>
              <a:rPr lang="en-US" dirty="0"/>
              <a:t>References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53AC7-AACB-4768-0750-927EDF56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83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A4288-50A5-7970-EA70-F99D3716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18" y="136525"/>
            <a:ext cx="10515600" cy="767484"/>
          </a:xfrm>
        </p:spPr>
        <p:txBody>
          <a:bodyPr/>
          <a:lstStyle/>
          <a:p>
            <a:r>
              <a:rPr lang="en-US" dirty="0"/>
              <a:t>W-Loss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4D164-8852-EDE8-9721-2B8F16A43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123E5-10C1-FD93-9C1D-40453BF1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E2B49-D8D4-8C65-35BD-FF10755D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8" y="1428819"/>
            <a:ext cx="5195740" cy="2258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ABE0CD-99A4-1F26-3AD9-A418DD135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18" y="4136176"/>
            <a:ext cx="5195740" cy="1953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B5D48D-7383-5298-2539-9B44EED83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535" y="1367590"/>
            <a:ext cx="5822852" cy="20145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DA478-47B6-CA1B-EA7F-EC1069EC1D40}"/>
              </a:ext>
            </a:extLst>
          </p:cNvPr>
          <p:cNvSpPr txBox="1"/>
          <p:nvPr/>
        </p:nvSpPr>
        <p:spPr>
          <a:xfrm>
            <a:off x="3581401" y="6435269"/>
            <a:ext cx="2486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coursera</a:t>
            </a:r>
            <a:r>
              <a:rPr lang="en-US" sz="1200" dirty="0"/>
              <a:t> GANs specialization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D72BA4-4E79-4BC8-3998-45FFFEB62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044" y="3818869"/>
            <a:ext cx="3707112" cy="1486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86F6EA-32BB-7205-C979-F7F8B992F1D3}"/>
              </a:ext>
            </a:extLst>
          </p:cNvPr>
          <p:cNvSpPr txBox="1"/>
          <p:nvPr/>
        </p:nvSpPr>
        <p:spPr>
          <a:xfrm>
            <a:off x="10294217" y="1873761"/>
            <a:ext cx="33987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051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2D0A-821B-A955-4F23-1A2B2607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E71AC-204F-C45C-9487-5D5D97A9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013A3-DB43-8F06-9020-7873C2398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D9E05-B986-C3C9-9C3A-DA3EE1181AC8}"/>
              </a:ext>
            </a:extLst>
          </p:cNvPr>
          <p:cNvSpPr txBox="1"/>
          <p:nvPr/>
        </p:nvSpPr>
        <p:spPr>
          <a:xfrm>
            <a:off x="4580207" y="6385958"/>
            <a:ext cx="2486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coursera</a:t>
            </a:r>
            <a:r>
              <a:rPr lang="en-US" sz="1200" dirty="0"/>
              <a:t> GANs specialization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2DA22-32A3-A7BC-EE7D-3A8EB3753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71059"/>
            <a:ext cx="7772400" cy="2915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B958ED-2D2A-4644-98C5-C6991B2965DD}"/>
              </a:ext>
            </a:extLst>
          </p:cNvPr>
          <p:cNvSpPr txBox="1"/>
          <p:nvPr/>
        </p:nvSpPr>
        <p:spPr>
          <a:xfrm>
            <a:off x="7272996" y="2321169"/>
            <a:ext cx="1828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89902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CDC33-A648-E936-3345-7D9C28BA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5" y="136525"/>
            <a:ext cx="3959484" cy="1465651"/>
          </a:xfrm>
        </p:spPr>
        <p:txBody>
          <a:bodyPr>
            <a:normAutofit/>
          </a:bodyPr>
          <a:lstStyle/>
          <a:p>
            <a:r>
              <a:rPr lang="en-US" dirty="0"/>
              <a:t>WGAN with </a:t>
            </a:r>
            <a:br>
              <a:rPr lang="en-US" dirty="0"/>
            </a:br>
            <a:r>
              <a:rPr lang="en-US" dirty="0"/>
              <a:t>Gradient Penalty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26EA-AA01-AC3E-D55A-DE86A3AE1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DA01B-D39A-8E23-74CF-E7E750D99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B6123-CA24-07F6-269F-5459EA83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5" y="2438839"/>
            <a:ext cx="7026664" cy="3738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02DB3C-D344-6B6B-86F0-87C4CC12897B}"/>
              </a:ext>
            </a:extLst>
          </p:cNvPr>
          <p:cNvSpPr txBox="1"/>
          <p:nvPr/>
        </p:nvSpPr>
        <p:spPr>
          <a:xfrm>
            <a:off x="4094299" y="6400412"/>
            <a:ext cx="4516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Gulrajani</a:t>
            </a:r>
            <a:r>
              <a:rPr lang="en-US" sz="1200" dirty="0"/>
              <a:t> et al, 2017,  </a:t>
            </a:r>
            <a:r>
              <a:rPr lang="en-US" sz="1200" dirty="0">
                <a:hlinkClick r:id="rId3"/>
              </a:rPr>
              <a:t>Improved Training of Wasserstein GANs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615841-DE4D-438B-97B0-33A978C7E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785" y="147191"/>
            <a:ext cx="7772400" cy="190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29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6A84-31C7-3314-506E-FAD8A268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38E78-EB03-E328-19C2-B08EFF5A7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convolutional GAN</a:t>
            </a:r>
          </a:p>
          <a:p>
            <a:r>
              <a:rPr lang="en-US" dirty="0" err="1"/>
              <a:t>InfoGAN</a:t>
            </a:r>
            <a:endParaRPr lang="en-US" dirty="0"/>
          </a:p>
          <a:p>
            <a:r>
              <a:rPr lang="en-US" dirty="0"/>
              <a:t>SN-GAN</a:t>
            </a:r>
          </a:p>
          <a:p>
            <a:r>
              <a:rPr lang="en-US" dirty="0" err="1"/>
              <a:t>ProGAN</a:t>
            </a:r>
            <a:endParaRPr lang="en-US" dirty="0"/>
          </a:p>
          <a:p>
            <a:r>
              <a:rPr lang="en-US" dirty="0"/>
              <a:t>Style 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921BC-F7D0-861F-DC34-545D16D4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80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F953-4BC3-1B65-88D2-81010296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63" y="136525"/>
            <a:ext cx="10515600" cy="577410"/>
          </a:xfrm>
        </p:spPr>
        <p:txBody>
          <a:bodyPr>
            <a:normAutofit fontScale="90000"/>
          </a:bodyPr>
          <a:lstStyle/>
          <a:p>
            <a:r>
              <a:rPr lang="en-US" dirty="0"/>
              <a:t>DCGAN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9CF11-708A-2543-0E7A-ACB804DC7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E0745-0C2F-DADA-54A1-BD1AF9D6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835DD-8909-4601-1B11-9A187EEF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23909"/>
            <a:ext cx="7772400" cy="4610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BF6E0C-3DF7-BC98-AA4D-83FCCDB85C4A}"/>
              </a:ext>
            </a:extLst>
          </p:cNvPr>
          <p:cNvSpPr txBox="1"/>
          <p:nvPr/>
        </p:nvSpPr>
        <p:spPr>
          <a:xfrm>
            <a:off x="4094299" y="6400412"/>
            <a:ext cx="6283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Radford et al, 2016,  </a:t>
            </a:r>
            <a:r>
              <a:rPr lang="en-US" sz="1200" dirty="0">
                <a:hlinkClick r:id="rId3"/>
              </a:rPr>
              <a:t>Unsupervised representation learning with deep convolutional GANs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04424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AD17-CB81-AAC4-A481-43B38354E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1" y="46832"/>
            <a:ext cx="10515600" cy="544512"/>
          </a:xfrm>
        </p:spPr>
        <p:txBody>
          <a:bodyPr>
            <a:normAutofit fontScale="90000"/>
          </a:bodyPr>
          <a:lstStyle/>
          <a:p>
            <a:r>
              <a:rPr lang="en-US" dirty="0"/>
              <a:t>Style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67FF8-A4A6-EAE3-01CD-FFCA5CC2E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DCFB4-9652-FA3C-CCC0-B5A24E64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FA29F-B72F-C747-8B04-E7D1DE771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1" y="681037"/>
            <a:ext cx="4082766" cy="5978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61F67B-6ABE-2520-331B-A2940BFED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066" y="1007117"/>
            <a:ext cx="6236734" cy="4451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6E8C62-5AB5-ECD0-511F-7404E6FE71BD}"/>
              </a:ext>
            </a:extLst>
          </p:cNvPr>
          <p:cNvSpPr txBox="1"/>
          <p:nvPr/>
        </p:nvSpPr>
        <p:spPr>
          <a:xfrm>
            <a:off x="7587984" y="5515020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D9AF3-D2F2-F321-4157-BB2AF1645332}"/>
              </a:ext>
            </a:extLst>
          </p:cNvPr>
          <p:cNvSpPr txBox="1"/>
          <p:nvPr/>
        </p:nvSpPr>
        <p:spPr>
          <a:xfrm>
            <a:off x="4199997" y="6488668"/>
            <a:ext cx="5919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 err="1"/>
              <a:t>Tero</a:t>
            </a:r>
            <a:r>
              <a:rPr lang="en-US" sz="1400" dirty="0"/>
              <a:t> </a:t>
            </a:r>
            <a:r>
              <a:rPr lang="en-US" sz="1400" dirty="0" err="1"/>
              <a:t>Karras</a:t>
            </a:r>
            <a:r>
              <a:rPr lang="en-US" sz="1400" dirty="0"/>
              <a:t> et al, 2019, </a:t>
            </a:r>
            <a:r>
              <a:rPr lang="en-US" sz="1400" dirty="0">
                <a:hlinkClick r:id="rId5"/>
              </a:rPr>
              <a:t>A style-Based Generator Architecture for GANs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56702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B2B83-256A-BF1A-0C25-7719EE612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25" y="136525"/>
            <a:ext cx="10515600" cy="779463"/>
          </a:xfrm>
        </p:spPr>
        <p:txBody>
          <a:bodyPr/>
          <a:lstStyle/>
          <a:p>
            <a:r>
              <a:rPr lang="en-US" dirty="0"/>
              <a:t>Style Mixing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C35E6-CDFB-B478-4F90-14B3FFAFC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2FF1C-E36C-1C59-6BB7-51DE1370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7D8C9-54AC-2413-00B5-458AF3A77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396" y="0"/>
            <a:ext cx="537932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6EBA6F-7313-5460-3B38-7C7AB66A03DC}"/>
              </a:ext>
            </a:extLst>
          </p:cNvPr>
          <p:cNvSpPr txBox="1"/>
          <p:nvPr/>
        </p:nvSpPr>
        <p:spPr>
          <a:xfrm>
            <a:off x="140221" y="6479629"/>
            <a:ext cx="5919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 err="1"/>
              <a:t>Tero</a:t>
            </a:r>
            <a:r>
              <a:rPr lang="en-US" sz="1400" dirty="0"/>
              <a:t> </a:t>
            </a:r>
            <a:r>
              <a:rPr lang="en-US" sz="1400" dirty="0" err="1"/>
              <a:t>Karras</a:t>
            </a:r>
            <a:r>
              <a:rPr lang="en-US" sz="1400" dirty="0"/>
              <a:t> et al, 2019, </a:t>
            </a:r>
            <a:r>
              <a:rPr lang="en-US" sz="1400" dirty="0">
                <a:hlinkClick r:id="rId3"/>
              </a:rPr>
              <a:t>A style-Based Generator Architecture for GANs 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C054E-CB94-3F24-8AFC-2E94FF85E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77" y="1690688"/>
            <a:ext cx="5334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89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F79B0-89C1-1829-8AF4-5B5ACEE76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A5C53-A57B-4A5A-DBF1-28C88646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Blog posts</a:t>
            </a:r>
          </a:p>
          <a:p>
            <a:pPr lvl="1"/>
            <a:r>
              <a:rPr lang="en-US" dirty="0">
                <a:hlinkClick r:id="rId2"/>
              </a:rPr>
              <a:t>From GAN to WGAN</a:t>
            </a:r>
            <a:endParaRPr lang="en-US" dirty="0"/>
          </a:p>
          <a:p>
            <a:r>
              <a:rPr lang="en-US" dirty="0"/>
              <a:t>Courses:</a:t>
            </a:r>
          </a:p>
          <a:p>
            <a:pPr lvl="1"/>
            <a:r>
              <a:rPr lang="en-US" dirty="0"/>
              <a:t>Coursera </a:t>
            </a:r>
            <a:r>
              <a:rPr lang="en-US" dirty="0">
                <a:hlinkClick r:id="rId3"/>
              </a:rPr>
              <a:t>GANs Specialization</a:t>
            </a:r>
            <a:endParaRPr lang="en-US" dirty="0"/>
          </a:p>
          <a:p>
            <a:pPr lvl="1"/>
            <a:r>
              <a:rPr lang="en-US" dirty="0"/>
              <a:t>Stanford CS236, </a:t>
            </a:r>
            <a:r>
              <a:rPr lang="en-US" dirty="0">
                <a:hlinkClick r:id="rId4"/>
              </a:rPr>
              <a:t>Deep Generative Models</a:t>
            </a:r>
            <a:endParaRPr lang="en-US" dirty="0"/>
          </a:p>
          <a:p>
            <a:endParaRPr lang="en-US" dirty="0"/>
          </a:p>
          <a:p>
            <a:r>
              <a:rPr lang="en-US" dirty="0"/>
              <a:t>Papers </a:t>
            </a:r>
          </a:p>
          <a:p>
            <a:pPr lvl="1"/>
            <a:r>
              <a:rPr lang="en-US" dirty="0"/>
              <a:t>Ian Goodfellow et al, 2014, </a:t>
            </a:r>
            <a:r>
              <a:rPr lang="en-US" dirty="0">
                <a:hlinkClick r:id="rId5"/>
              </a:rPr>
              <a:t>Generative Adversarial Nets </a:t>
            </a:r>
            <a:endParaRPr lang="en-US" dirty="0"/>
          </a:p>
          <a:p>
            <a:pPr lvl="1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Mehdi Mirza, Simon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Osindero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2014, 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  <a:hlinkClick r:id="rId6"/>
              </a:rPr>
              <a:t>Conditional Generative Adversarial Nets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lvl="1"/>
            <a:r>
              <a:rPr lang="en-US" dirty="0"/>
              <a:t>Martin </a:t>
            </a:r>
            <a:r>
              <a:rPr lang="en-US" dirty="0" err="1"/>
              <a:t>Arjovsky</a:t>
            </a:r>
            <a:r>
              <a:rPr lang="en-US" dirty="0"/>
              <a:t> et al, 2017, </a:t>
            </a:r>
            <a:r>
              <a:rPr lang="en-US" dirty="0">
                <a:hlinkClick r:id="rId7"/>
              </a:rPr>
              <a:t>Wasserstein GAN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Books </a:t>
            </a:r>
          </a:p>
          <a:p>
            <a:pPr lvl="1"/>
            <a:r>
              <a:rPr lang="en-US" sz="2000" dirty="0"/>
              <a:t>Jakub M. Tomczak, 2022, </a:t>
            </a:r>
            <a:r>
              <a:rPr lang="en-US" sz="2000" dirty="0">
                <a:hlinkClick r:id="rId8"/>
              </a:rPr>
              <a:t>Deep Generative Modeling </a:t>
            </a:r>
            <a:r>
              <a:rPr lang="en-US" sz="2000" dirty="0"/>
              <a:t>, Springer </a:t>
            </a:r>
          </a:p>
          <a:p>
            <a:pPr lvl="1"/>
            <a:r>
              <a:rPr lang="en-US" sz="2000" dirty="0"/>
              <a:t>Kevin Murphy, 2023, </a:t>
            </a:r>
            <a:r>
              <a:rPr lang="en-US" sz="2000" dirty="0">
                <a:hlinkClick r:id="rId9"/>
              </a:rPr>
              <a:t>Probabilistic Machine learning: Advanced topics </a:t>
            </a:r>
            <a:r>
              <a:rPr lang="en-US" sz="2000" dirty="0"/>
              <a:t>( part IV: Generation)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00A0A-8102-3906-AD04-F847CACE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35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4F6C-E678-5BCF-FD7F-0533E449C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5" y="0"/>
            <a:ext cx="10515600" cy="86100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1194A-03D2-A47A-B3BF-760416B50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A104E-FD0D-C89C-E74F-109343B11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607FB-DADF-F5FF-A67E-B3A59DD07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56" y="2104444"/>
            <a:ext cx="5583758" cy="2649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7330E3-7E49-4C3D-B989-F9BA1DE97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999"/>
            <a:ext cx="5615204" cy="55046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9FCDE-C166-5F0E-8973-3A1A136968FE}"/>
              </a:ext>
            </a:extLst>
          </p:cNvPr>
          <p:cNvSpPr txBox="1"/>
          <p:nvPr/>
        </p:nvSpPr>
        <p:spPr>
          <a:xfrm>
            <a:off x="4582633" y="5836514"/>
            <a:ext cx="7383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Kevin Murphy, 2023, </a:t>
            </a:r>
            <a:r>
              <a:rPr lang="en-US" sz="1400" dirty="0">
                <a:hlinkClick r:id="rId4"/>
              </a:rPr>
              <a:t>Probabilistic Machine learning: Advanced topics </a:t>
            </a:r>
            <a:r>
              <a:rPr lang="en-US" sz="1400" dirty="0"/>
              <a:t>( part IV: Generation)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32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E35E-8794-FD7F-DCAD-FABD94F10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15530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D1A88-1282-DEB0-D962-C10578212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10152-B174-AD3B-6AFE-55370C0F3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991E0-9FC8-A89F-ADDB-312E9266F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542" y="2129735"/>
            <a:ext cx="5526951" cy="2033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4829D7-F831-030B-38EC-3B1AC5D86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9" y="1097363"/>
            <a:ext cx="6205718" cy="1872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D6E53A-EFFE-9E35-DEE5-E79179307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7" y="2935661"/>
            <a:ext cx="6416734" cy="2404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9EC489-1F22-B89A-2350-57A44DBCA666}"/>
              </a:ext>
            </a:extLst>
          </p:cNvPr>
          <p:cNvSpPr txBox="1"/>
          <p:nvPr/>
        </p:nvSpPr>
        <p:spPr>
          <a:xfrm>
            <a:off x="3471286" y="5711317"/>
            <a:ext cx="7383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Kevin Murphy, 2023, </a:t>
            </a:r>
            <a:r>
              <a:rPr lang="en-US" sz="1400" dirty="0">
                <a:hlinkClick r:id="rId5"/>
              </a:rPr>
              <a:t>Probabilistic Machine learning: Advanced topics </a:t>
            </a:r>
            <a:r>
              <a:rPr lang="en-US" sz="1400" dirty="0"/>
              <a:t>( part IV: Generation)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275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714E7-695D-C7E7-F9DE-DC94A33AC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6" y="115744"/>
            <a:ext cx="10515600" cy="746702"/>
          </a:xfrm>
        </p:spPr>
        <p:txBody>
          <a:bodyPr/>
          <a:lstStyle/>
          <a:p>
            <a:r>
              <a:rPr lang="en-US" dirty="0"/>
              <a:t>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2798E-DD72-1BAE-91FE-C52EC6BF5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9FAFD-1ADB-D5DC-0373-D88E5BFBB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446"/>
            <a:ext cx="5035062" cy="4372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7C1B68-9F3F-F818-248C-261D43385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984" y="664043"/>
            <a:ext cx="6062003" cy="2323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42BE0B-AC6D-3FC3-4CF9-722607ABF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170" y="3429000"/>
            <a:ext cx="6519630" cy="218237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C003A0-98E1-D8F3-AE50-32BDBB59F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9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DB51D-29DD-EEDF-7176-C93EF3187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146917"/>
            <a:ext cx="10515600" cy="809048"/>
          </a:xfrm>
        </p:spPr>
        <p:txBody>
          <a:bodyPr/>
          <a:lstStyle/>
          <a:p>
            <a:r>
              <a:rPr lang="en-US" dirty="0"/>
              <a:t>Why does it work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AA600-3726-4FE4-5F5A-550438928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A7423-A951-F414-7252-3B91A7F6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A9D4C-9B8C-F16B-10DA-02FD755CB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4" y="955965"/>
            <a:ext cx="5243807" cy="3461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0AAC5-09CF-5E41-6814-82FA6C2CE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243" y="613531"/>
            <a:ext cx="5696243" cy="1375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A1D1A-6677-130A-7200-40D1767B3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898" y="2019597"/>
            <a:ext cx="4683370" cy="1368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456DC3-75DA-A56C-9519-1BFABCD96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545" y="3469625"/>
            <a:ext cx="6779455" cy="680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4AD21-F6DC-D168-0540-F21E7F103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321" y="4329387"/>
            <a:ext cx="6779455" cy="1194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4F4ADF-2DD3-4F00-F7BA-9A30D87EEE5F}"/>
              </a:ext>
            </a:extLst>
          </p:cNvPr>
          <p:cNvSpPr txBox="1"/>
          <p:nvPr/>
        </p:nvSpPr>
        <p:spPr>
          <a:xfrm>
            <a:off x="3958936" y="6356350"/>
            <a:ext cx="617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Ian Goodfellow et al, 2014, </a:t>
            </a:r>
            <a:r>
              <a:rPr lang="en-US" dirty="0">
                <a:hlinkClick r:id="rId7"/>
              </a:rPr>
              <a:t>Generative Adversarial Nets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83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8A611-DFAF-81A0-166F-3F1C33BF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6" y="69740"/>
            <a:ext cx="10515600" cy="694748"/>
          </a:xfrm>
        </p:spPr>
        <p:txBody>
          <a:bodyPr>
            <a:normAutofit fontScale="90000"/>
          </a:bodyPr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1FB72-C9CC-2810-A5EF-2F6336791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B7138-CF3E-7723-A175-CAED472B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DC12F-2BC5-2D96-A4C0-DB7D0D7F4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058" y="417114"/>
            <a:ext cx="8083988" cy="5356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EEF27-FC8B-85F2-02A4-31BA04914895}"/>
              </a:ext>
            </a:extLst>
          </p:cNvPr>
          <p:cNvSpPr txBox="1"/>
          <p:nvPr/>
        </p:nvSpPr>
        <p:spPr>
          <a:xfrm>
            <a:off x="3958936" y="6356350"/>
            <a:ext cx="617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Ian Goodfellow et al, 2014, </a:t>
            </a:r>
            <a:r>
              <a:rPr lang="en-US" dirty="0">
                <a:hlinkClick r:id="rId3"/>
              </a:rPr>
              <a:t>Generative Adversarial Nets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85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F9083-F903-E512-3099-F631EB0A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18" y="136525"/>
            <a:ext cx="10515600" cy="798657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43C96-D308-C5D6-699B-AD5CB85BB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391" y="168015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Fidelity:</a:t>
            </a:r>
          </a:p>
          <a:p>
            <a:pPr lvl="1"/>
            <a:r>
              <a:rPr lang="en-US" dirty="0"/>
              <a:t>The degree to which the generated samples resemble the real ones</a:t>
            </a:r>
          </a:p>
          <a:p>
            <a:r>
              <a:rPr lang="en-US" dirty="0"/>
              <a:t>Diversity:</a:t>
            </a:r>
          </a:p>
          <a:p>
            <a:pPr lvl="1"/>
            <a:r>
              <a:rPr lang="en-US" dirty="0"/>
              <a:t>Measures whether the generated samples cover the full variability of the real samples</a:t>
            </a:r>
          </a:p>
          <a:p>
            <a:r>
              <a:rPr lang="en-US" dirty="0"/>
              <a:t>Assessment:</a:t>
            </a:r>
          </a:p>
          <a:p>
            <a:pPr lvl="1"/>
            <a:r>
              <a:rPr lang="en-US" dirty="0"/>
              <a:t>Visual inspection</a:t>
            </a:r>
          </a:p>
          <a:p>
            <a:pPr lvl="1"/>
            <a:r>
              <a:rPr lang="en-US" dirty="0"/>
              <a:t>Inception Score (IS)</a:t>
            </a:r>
          </a:p>
          <a:p>
            <a:pPr lvl="1"/>
            <a:r>
              <a:rPr lang="en-US" dirty="0"/>
              <a:t>Fréchet Inception Distance (FID) </a:t>
            </a:r>
          </a:p>
          <a:p>
            <a:pPr lvl="1"/>
            <a:r>
              <a:rPr lang="en-US" dirty="0"/>
              <a:t>Precision and Recall </a:t>
            </a:r>
          </a:p>
          <a:p>
            <a:pPr lvl="1"/>
            <a:r>
              <a:rPr lang="en-US" dirty="0"/>
              <a:t>User studies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D1DC8-A3F3-81E1-1163-8D64CA33E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40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07CBB-40B0-68A0-118D-8D30E89F3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54" y="136525"/>
            <a:ext cx="10515600" cy="819439"/>
          </a:xfrm>
        </p:spPr>
        <p:txBody>
          <a:bodyPr/>
          <a:lstStyle/>
          <a:p>
            <a:r>
              <a:rPr lang="en-US" dirty="0"/>
              <a:t>Conditional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D8E03-AC41-B67D-FF9D-29D378FFE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55DDA-DB9F-96E0-4245-D3D09F0B8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10291-E0D7-A213-FA76-719E45418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322" y="546244"/>
            <a:ext cx="4723463" cy="4996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8000F9-E368-ED93-E5AC-CD3BB4D17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6373"/>
            <a:ext cx="7445472" cy="1084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59FCC3-0F39-D7AB-01A5-6F9BF52F0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37707"/>
            <a:ext cx="72517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79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6336</TotalTime>
  <Words>574</Words>
  <Application>Microsoft Macintosh PowerPoint</Application>
  <PresentationFormat>Widescreen</PresentationFormat>
  <Paragraphs>131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source-serif-pro</vt:lpstr>
      <vt:lpstr>Office Theme</vt:lpstr>
      <vt:lpstr>GANs</vt:lpstr>
      <vt:lpstr>Agenda</vt:lpstr>
      <vt:lpstr>Introduction</vt:lpstr>
      <vt:lpstr>Classification</vt:lpstr>
      <vt:lpstr>GANs</vt:lpstr>
      <vt:lpstr>Why does it work ?</vt:lpstr>
      <vt:lpstr>Illustration</vt:lpstr>
      <vt:lpstr>Evaluation</vt:lpstr>
      <vt:lpstr>Conditional GANs</vt:lpstr>
      <vt:lpstr>Problems in GANs</vt:lpstr>
      <vt:lpstr>Mode collapse</vt:lpstr>
      <vt:lpstr>PowerPoint Presentation</vt:lpstr>
      <vt:lpstr>Vanishing gradient </vt:lpstr>
      <vt:lpstr>Wasserstein GAN – Intuition </vt:lpstr>
      <vt:lpstr>Wasserstein distance  Illustration </vt:lpstr>
      <vt:lpstr>WGAN –  Wasserstein  distance </vt:lpstr>
      <vt:lpstr>Wasserstein: from distance to loss</vt:lpstr>
      <vt:lpstr>W-Loss</vt:lpstr>
      <vt:lpstr>WGAN</vt:lpstr>
      <vt:lpstr>W-Loss</vt:lpstr>
      <vt:lpstr>Putting it all together</vt:lpstr>
      <vt:lpstr>WGAN with  Gradient Penalty</vt:lpstr>
      <vt:lpstr>GAN variations</vt:lpstr>
      <vt:lpstr>DCGAN</vt:lpstr>
      <vt:lpstr>Style GAN</vt:lpstr>
      <vt:lpstr>Style Mixing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GANs</dc:title>
  <dc:creator>Microsoft Office User</dc:creator>
  <cp:lastModifiedBy>Microsoft Office User</cp:lastModifiedBy>
  <cp:revision>16</cp:revision>
  <dcterms:created xsi:type="dcterms:W3CDTF">2023-08-02T13:16:33Z</dcterms:created>
  <dcterms:modified xsi:type="dcterms:W3CDTF">2023-08-06T22:53:28Z</dcterms:modified>
</cp:coreProperties>
</file>